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6" r:id="rId3"/>
    <p:sldId id="281" r:id="rId4"/>
    <p:sldId id="280" r:id="rId5"/>
    <p:sldId id="282" r:id="rId6"/>
    <p:sldId id="283" r:id="rId7"/>
    <p:sldId id="284" r:id="rId8"/>
    <p:sldId id="285" r:id="rId9"/>
    <p:sldId id="269" r:id="rId10"/>
    <p:sldId id="271" r:id="rId11"/>
    <p:sldId id="273" r:id="rId12"/>
    <p:sldId id="287" r:id="rId13"/>
    <p:sldId id="286" r:id="rId14"/>
    <p:sldId id="288" r:id="rId15"/>
    <p:sldId id="270" r:id="rId16"/>
    <p:sldId id="272" r:id="rId17"/>
    <p:sldId id="293" r:id="rId18"/>
    <p:sldId id="291" r:id="rId19"/>
    <p:sldId id="292" r:id="rId20"/>
    <p:sldId id="294" r:id="rId21"/>
    <p:sldId id="295" r:id="rId22"/>
    <p:sldId id="296" r:id="rId23"/>
    <p:sldId id="298" r:id="rId24"/>
    <p:sldId id="299" r:id="rId25"/>
    <p:sldId id="300" r:id="rId26"/>
    <p:sldId id="301" r:id="rId27"/>
    <p:sldId id="302" r:id="rId28"/>
    <p:sldId id="289" r:id="rId29"/>
    <p:sldId id="290" r:id="rId30"/>
    <p:sldId id="26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469A6-B04A-493B-9CEE-B238EB6119A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0DC62-C02F-4BDC-B1FE-965B185E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81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DC9946B-E1E7-4AE1-B312-F5044D981800}" type="slidenum">
              <a:rPr lang="ru-RU" altLang="ru-RU">
                <a:latin typeface="Calibri" pitchFamily="34" charset="0"/>
              </a:rPr>
              <a:pPr/>
              <a:t>12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7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Google Shape;684;p3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205827" name="Google Shape;685;p36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6161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DR\Downloads\v916-nunny-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38516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542" y="476672"/>
            <a:ext cx="7772400" cy="1800200"/>
          </a:xfrm>
        </p:spPr>
        <p:txBody>
          <a:bodyPr>
            <a:noAutofit/>
          </a:bodyPr>
          <a:lstStyle/>
          <a:p>
            <a:r>
              <a:rPr lang="ru-RU" b="1" dirty="0">
                <a:latin typeface="Bad Script" panose="02000000000000000000" pitchFamily="2" charset="0"/>
              </a:rPr>
              <a:t>«Техника </a:t>
            </a:r>
            <a:r>
              <a:rPr lang="ru-RU" b="1" dirty="0" err="1">
                <a:latin typeface="Bad Script" panose="02000000000000000000" pitchFamily="2" charset="0"/>
              </a:rPr>
              <a:t>друдлы</a:t>
            </a:r>
            <a:r>
              <a:rPr lang="ru-RU" b="1" dirty="0">
                <a:latin typeface="Bad Script" panose="02000000000000000000" pitchFamily="2" charset="0"/>
              </a:rPr>
              <a:t> -как средство развития речи и творческих способностей детей дошкольного возраста».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4342" y="5805264"/>
            <a:ext cx="6221994" cy="792088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ПРИМЕРЫ ДРУДЛОВ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G:\психолог\документация психолога\перспективный план ГП\22-23\педагоги 22-23\drudly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23198" r="1654" b="8051"/>
          <a:stretch/>
        </p:blipFill>
        <p:spPr bwMode="auto">
          <a:xfrm>
            <a:off x="374072" y="1628800"/>
            <a:ext cx="8433476" cy="45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сихолог\документация психолога\перспективный план ГП\22-23\педагоги 22-23\друдл ок\линии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5997" r="245" b="2911"/>
          <a:stretch/>
        </p:blipFill>
        <p:spPr bwMode="auto">
          <a:xfrm>
            <a:off x="651164" y="990020"/>
            <a:ext cx="4110639" cy="546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психолог\документация психолога\перспективный план ГП\22-23\педагоги 22-23\друдл ок\геом фигуры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t="23811" r="7264" b="4863"/>
          <a:stretch/>
        </p:blipFill>
        <p:spPr bwMode="auto">
          <a:xfrm>
            <a:off x="4761803" y="2780928"/>
            <a:ext cx="4160305" cy="345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764704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Плоские геометрические фигуры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764" y="332656"/>
            <a:ext cx="400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</a:rPr>
              <a:t>Виды линий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5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34" y="3937774"/>
            <a:ext cx="3027735" cy="2841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A5FD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1" y="5013176"/>
            <a:ext cx="263247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1916832"/>
            <a:ext cx="4176464" cy="3919537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/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/>
              <a:t>    </a:t>
            </a:r>
            <a:r>
              <a:rPr lang="ru-RU" sz="2600" dirty="0" smtClean="0"/>
              <a:t> </a:t>
            </a:r>
            <a:endParaRPr lang="ru-RU" sz="2600" dirty="0"/>
          </a:p>
        </p:txBody>
      </p:sp>
      <p:pic>
        <p:nvPicPr>
          <p:cNvPr id="5125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7134"/>
            <a:ext cx="5286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6092291"/>
            <a:ext cx="153947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/>
          </p:cNvPr>
          <p:cNvSpPr txBox="1">
            <a:spLocks/>
          </p:cNvSpPr>
          <p:nvPr/>
        </p:nvSpPr>
        <p:spPr bwMode="auto">
          <a:xfrm rot="5400000">
            <a:off x="3971369" y="-2834842"/>
            <a:ext cx="1368152" cy="7271100"/>
          </a:xfrm>
          <a:prstGeom prst="rect">
            <a:avLst/>
          </a:prstGeom>
          <a:ln w="9525" cap="flat" cmpd="sng" algn="ctr">
            <a:solidFill>
              <a:schemeClr val="accent4"/>
            </a:solidFill>
            <a:prstDash val="solid"/>
            <a:miter lim="800000"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/>
              <a:t>Вот, например, картинки из свежего издания книги Р. Прайса «Полное собрание </a:t>
            </a:r>
            <a:r>
              <a:rPr lang="ru-RU" sz="3400" dirty="0" err="1"/>
              <a:t>друдлов</a:t>
            </a:r>
            <a:r>
              <a:rPr lang="ru-RU" sz="3400" dirty="0"/>
              <a:t>» (2019):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9" name="Рисунок 8" descr="https://248006.selcdn.ru/main/upload/setka_images/14455007042021_6a4e9b3ae3023faad72ace61e6264ce47ed78056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1" y="1732434"/>
            <a:ext cx="2941587" cy="2518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A5FD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72" y="1722833"/>
            <a:ext cx="2734243" cy="2528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A5FD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1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Америке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 книги Прайса были так популярны, что из них делали телешоу: участники разгадывали смысл картинок в прямом эфире. В советской передаче «Будильник» был такой герой — профессор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Друдл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он показывал картинки, а дети присылали свои версии толкования.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37112"/>
            <a:ext cx="2398390" cy="2298496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0149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Хотя именно Роджер </a:t>
            </a:r>
            <a:r>
              <a:rPr lang="ru-RU" sz="2000" dirty="0" smtClean="0"/>
              <a:t>Прайс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сделал </a:t>
            </a:r>
            <a:r>
              <a:rPr lang="ru-RU" sz="2000" dirty="0" err="1"/>
              <a:t>друдлы</a:t>
            </a:r>
            <a:r>
              <a:rPr lang="ru-RU" sz="2000" dirty="0"/>
              <a:t> популярными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по </a:t>
            </a:r>
            <a:r>
              <a:rPr lang="ru-RU" sz="2000" dirty="0"/>
              <a:t>всему миру</a:t>
            </a:r>
            <a:r>
              <a:rPr lang="ru-RU" sz="2000" dirty="0" smtClean="0"/>
              <a:t>,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он не был их изобретателем.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Сложно </a:t>
            </a:r>
            <a:r>
              <a:rPr lang="ru-RU" sz="2000" dirty="0"/>
              <a:t>установить того,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кто </a:t>
            </a:r>
            <a:r>
              <a:rPr lang="ru-RU" sz="2000" dirty="0"/>
              <a:t>первым придумал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рисовать </a:t>
            </a:r>
            <a:r>
              <a:rPr lang="ru-RU" sz="2000" dirty="0"/>
              <a:t>простые </a:t>
            </a:r>
            <a:r>
              <a:rPr lang="ru-RU" sz="2000" dirty="0" smtClean="0"/>
              <a:t>картинки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с возможностью разных интерпретаций,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но</a:t>
            </a:r>
            <a:r>
              <a:rPr lang="ru-RU" sz="2000" dirty="0"/>
              <a:t>, например, вы наверняка </a:t>
            </a:r>
            <a:r>
              <a:rPr lang="ru-RU" sz="2000" dirty="0" smtClean="0"/>
              <a:t>узнаете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«удава, который проглотил слона».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Он </a:t>
            </a:r>
            <a:r>
              <a:rPr lang="ru-RU" sz="2000" dirty="0"/>
              <a:t>был придуман за 10 лет до пика популярности </a:t>
            </a:r>
            <a:r>
              <a:rPr lang="ru-RU" sz="2000" dirty="0" err="1"/>
              <a:t>друдлов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417638"/>
            <a:ext cx="3024336" cy="37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2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147248" cy="79208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Comic Sans MS" panose="030F0702030302020204" pitchFamily="66" charset="0"/>
              </a:rPr>
              <a:t>ЧТО ЭТО?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414908"/>
            <a:ext cx="5112567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79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089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omic Sans MS" panose="030F0702030302020204" pitchFamily="66" charset="0"/>
              </a:rPr>
              <a:t>Возможно это: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62500" lnSpcReduction="20000"/>
          </a:bodyPr>
          <a:lstStyle/>
          <a:p>
            <a:pPr lvl="0" fontAlgn="base"/>
            <a:r>
              <a:rPr lang="ru-RU" dirty="0">
                <a:latin typeface="Comic Sans MS" panose="030F0702030302020204" pitchFamily="66" charset="0"/>
              </a:rPr>
              <a:t>Человек в костюме с галстуком-бабочкой, защемленным дверью лифта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С</a:t>
            </a:r>
            <a:r>
              <a:rPr lang="ru-RU" dirty="0" smtClean="0">
                <a:latin typeface="Comic Sans MS" panose="030F0702030302020204" pitchFamily="66" charset="0"/>
              </a:rPr>
              <a:t>ветильник </a:t>
            </a:r>
            <a:r>
              <a:rPr lang="ru-RU" dirty="0">
                <a:latin typeface="Comic Sans MS" panose="030F0702030302020204" pitchFamily="66" charset="0"/>
              </a:rPr>
              <a:t>и электрический провод на потолке.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Обозначение водопроводного вентиля на схемах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Или бабочка, взбирающаяся по веревке вверх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К</a:t>
            </a:r>
            <a:r>
              <a:rPr lang="ru-RU" dirty="0" smtClean="0">
                <a:latin typeface="Comic Sans MS" panose="030F0702030302020204" pitchFamily="66" charset="0"/>
              </a:rPr>
              <a:t>рыша </a:t>
            </a:r>
            <a:r>
              <a:rPr lang="ru-RU" dirty="0">
                <a:latin typeface="Comic Sans MS" panose="030F0702030302020204" pitchFamily="66" charset="0"/>
              </a:rPr>
              <a:t>дома сверху с антенной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Геометрическая задача.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Флюгер на крыше дома (или какой-либо рисунок на крыше).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Песочные часы, стоящие на столе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Последний кусок шашлыка на палочке. 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Два громкоговорителя на столбе.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Шкаф с ручками.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Два клювика птиц.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Подарочная коробочка.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Ручки двери с двух сторон.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Закрытое окно.</a:t>
            </a:r>
          </a:p>
          <a:p>
            <a:r>
              <a:rPr lang="ru-RU" dirty="0">
                <a:latin typeface="Comic Sans MS" panose="030F0702030302020204" pitchFamily="66" charset="0"/>
              </a:rPr>
              <a:t>Стрекоза над </a:t>
            </a:r>
            <a:r>
              <a:rPr lang="ru-RU" dirty="0" smtClean="0">
                <a:latin typeface="Comic Sans MS" panose="030F0702030302020204" pitchFamily="66" charset="0"/>
              </a:rPr>
              <a:t>дорогой.</a:t>
            </a:r>
          </a:p>
          <a:p>
            <a:r>
              <a:rPr lang="ru-RU" dirty="0">
                <a:latin typeface="Comic Sans MS" panose="030F0702030302020204" pitchFamily="66" charset="0"/>
              </a:rPr>
              <a:t> Застёжка на пальто</a:t>
            </a:r>
            <a:endParaRPr lang="ru-RU" dirty="0" smtClean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754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1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25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Упражнение «Что за зверь (кухонный предмет и т.п.)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Тем </a:t>
            </a:r>
            <a:r>
              <a:rPr lang="ru-RU" dirty="0"/>
              <a:t>самым </a:t>
            </a:r>
            <a:r>
              <a:rPr lang="ru-RU" dirty="0" smtClean="0"/>
              <a:t>мы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ограничиваем тему ответов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Сузив область поисков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мы поможем ребенку сосредоточится.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417638"/>
            <a:ext cx="3906239" cy="58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4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DR\Downloads\v916-nunny-6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6" b="14903"/>
          <a:stretch/>
        </p:blipFill>
        <p:spPr bwMode="auto">
          <a:xfrm>
            <a:off x="1547664" y="4590258"/>
            <a:ext cx="6123785" cy="15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542" y="764705"/>
            <a:ext cx="7772400" cy="936104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latin typeface="Comic Sans MS" panose="030F0702030302020204" pitchFamily="66" charset="0"/>
              </a:rPr>
              <a:t>Цель: повышение </a:t>
            </a:r>
            <a:r>
              <a:rPr lang="ru-RU" sz="3600" b="1" dirty="0">
                <a:latin typeface="Comic Sans MS" panose="030F0702030302020204" pitchFamily="66" charset="0"/>
              </a:rPr>
              <a:t>мотивации у педагогов к использованию </a:t>
            </a:r>
            <a:r>
              <a:rPr lang="ru-RU" sz="3600" b="1" dirty="0" smtClean="0">
                <a:latin typeface="Comic Sans MS" panose="030F0702030302020204" pitchFamily="66" charset="0"/>
              </a:rPr>
              <a:t>технологии</a:t>
            </a:r>
            <a:r>
              <a:rPr lang="ru-RU" sz="3600" b="1" dirty="0">
                <a:latin typeface="Comic Sans MS" panose="030F0702030302020204" pitchFamily="66" charset="0"/>
              </a:rPr>
              <a:t> </a:t>
            </a:r>
            <a:r>
              <a:rPr lang="ru-RU" sz="3600" b="1" dirty="0" smtClean="0">
                <a:latin typeface="Comic Sans MS" panose="030F0702030302020204" pitchFamily="66" charset="0"/>
              </a:rPr>
              <a:t>«</a:t>
            </a:r>
            <a:r>
              <a:rPr lang="ru-RU" sz="3600" b="1" dirty="0" err="1" smtClean="0">
                <a:latin typeface="Comic Sans MS" panose="030F0702030302020204" pitchFamily="66" charset="0"/>
              </a:rPr>
              <a:t>друдл</a:t>
            </a:r>
            <a:r>
              <a:rPr lang="ru-RU" sz="3600" b="1" dirty="0" smtClean="0">
                <a:latin typeface="Comic Sans MS" panose="030F0702030302020204" pitchFamily="66" charset="0"/>
              </a:rPr>
              <a:t>»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704855" cy="25922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ЗАДАЧИ:</a:t>
            </a: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Познакомиться с идеей создания «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друдлов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»;</a:t>
            </a: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Освоить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основные приемы работы с «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друдлами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»;</a:t>
            </a: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Создать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модели «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друдлов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».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4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99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«Дорисуй </a:t>
            </a:r>
            <a:r>
              <a:rPr lang="ru-RU" dirty="0" smtClean="0"/>
              <a:t>картинку»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Предложить ребенку дорисовать и назвать рисунок.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713996"/>
            <a:ext cx="6200169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76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520" y="-99392"/>
            <a:ext cx="9361040" cy="70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</a:rPr>
              <a:t>Упражнение «Нарисуй </a:t>
            </a:r>
            <a:r>
              <a:rPr lang="ru-RU" b="1" dirty="0" err="1" smtClean="0">
                <a:solidFill>
                  <a:prstClr val="black"/>
                </a:solidFill>
              </a:rPr>
              <a:t>друдл</a:t>
            </a:r>
            <a:r>
              <a:rPr lang="ru-RU" b="1" dirty="0" smtClean="0">
                <a:solidFill>
                  <a:prstClr val="black"/>
                </a:solidFill>
              </a:rPr>
              <a:t> и придумай название»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Предложить ребенку нарисовать </a:t>
            </a:r>
            <a:r>
              <a:rPr lang="ru-RU" dirty="0" err="1"/>
              <a:t>друдл</a:t>
            </a:r>
            <a:r>
              <a:rPr lang="ru-RU" dirty="0"/>
              <a:t>, придумать название, но вам не говорить. Постарайтесь угадать, что задумал ребенок.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14" y="3215912"/>
            <a:ext cx="4996886" cy="281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15109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13" y="4621286"/>
            <a:ext cx="1477050" cy="113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08899"/>
            <a:ext cx="2399544" cy="23014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3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/>
              <a:t>Для взрослых</a:t>
            </a:r>
            <a:br>
              <a:rPr lang="ru-RU" b="1" i="1" dirty="0"/>
            </a:br>
            <a:r>
              <a:rPr lang="ru-RU" b="1" i="1" dirty="0"/>
              <a:t>Неформальное знакомство</a:t>
            </a:r>
          </a:p>
        </p:txBody>
      </p:sp>
      <p:sp>
        <p:nvSpPr>
          <p:cNvPr id="19461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988840"/>
            <a:ext cx="4590033" cy="417701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pic>
        <p:nvPicPr>
          <p:cNvPr id="19463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52" y="4510088"/>
            <a:ext cx="2812292" cy="193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8435280" cy="31969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Если участникам </a:t>
            </a:r>
            <a:r>
              <a:rPr lang="ru-RU" dirty="0" smtClean="0"/>
              <a:t>семинара </a:t>
            </a:r>
            <a:r>
              <a:rPr lang="ru-RU" dirty="0"/>
              <a:t>предстоит провести друг с другом много времени и работать в команде, вместо абстрактной просьбы: «Расскажите о себе» можно предложить игру в </a:t>
            </a:r>
            <a:r>
              <a:rPr lang="ru-RU" dirty="0" err="1"/>
              <a:t>друдлы</a:t>
            </a:r>
            <a:r>
              <a:rPr lang="ru-RU" dirty="0"/>
              <a:t>. Одни ученики могут нарисовать в виде </a:t>
            </a:r>
            <a:r>
              <a:rPr lang="ru-RU" dirty="0" err="1"/>
              <a:t>друдла</a:t>
            </a:r>
            <a:r>
              <a:rPr lang="ru-RU" dirty="0"/>
              <a:t>, например, свою профессию, а другие — отгадывать её. Так можно представить свои проекты, раскрыть характер и познакомиться друг с другом поближе.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4397756"/>
            <a:ext cx="3016374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0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19" y="0"/>
            <a:ext cx="3574034" cy="14351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ru-RU" sz="3300" dirty="0">
                <a:solidFill>
                  <a:prstClr val="black"/>
                </a:solidFill>
              </a:rPr>
              <a:t>Развитие </a:t>
            </a:r>
            <a:r>
              <a:rPr lang="ru-RU" sz="3300" dirty="0" smtClean="0">
                <a:solidFill>
                  <a:prstClr val="black"/>
                </a:solidFill>
              </a:rPr>
              <a:t>креативности «</a:t>
            </a:r>
            <a:r>
              <a:rPr lang="ru-RU" sz="3300" dirty="0">
                <a:solidFill>
                  <a:prstClr val="black"/>
                </a:solidFill>
              </a:rPr>
              <a:t>Что </a:t>
            </a:r>
            <a:r>
              <a:rPr lang="ru-RU" sz="33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получится?»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322833"/>
            <a:ext cx="5111750" cy="57535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9036496" y="6669357"/>
            <a:ext cx="216024" cy="188642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132856"/>
            <a:ext cx="2592288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когда какая-то идея «сидит» в голове, но её сложно развить или сформулировать,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нарисовать её в виде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друдла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Google Shape;687;p87"/>
          <p:cNvSpPr txBox="1">
            <a:spLocks noGrp="1"/>
          </p:cNvSpPr>
          <p:nvPr>
            <p:ph type="title"/>
          </p:nvPr>
        </p:nvSpPr>
        <p:spPr>
          <a:xfrm>
            <a:off x="1485900" y="274638"/>
            <a:ext cx="61722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Palatino Linotype" pitchFamily="18" charset="0"/>
              <a:cs typeface="Arial" charset="0"/>
              <a:sym typeface="Palatino Linotype" pitchFamily="18" charset="0"/>
            </a:endParaRPr>
          </a:p>
        </p:txBody>
      </p:sp>
      <p:sp>
        <p:nvSpPr>
          <p:cNvPr id="688" name="Google Shape;688;p87"/>
          <p:cNvSpPr txBox="1"/>
          <p:nvPr/>
        </p:nvSpPr>
        <p:spPr>
          <a:xfrm rot="5400000">
            <a:off x="4053065" y="-2249309"/>
            <a:ext cx="1050947" cy="6121024"/>
          </a:xfrm>
          <a:prstGeom prst="rect">
            <a:avLst/>
          </a:prstGeom>
          <a:gradFill>
            <a:gsLst>
              <a:gs pos="0">
                <a:srgbClr val="C7CFF3"/>
              </a:gs>
              <a:gs pos="50000">
                <a:srgbClr val="B9C6F2"/>
              </a:gs>
              <a:gs pos="97000">
                <a:srgbClr val="A3B3EF"/>
              </a:gs>
              <a:gs pos="100000">
                <a:srgbClr val="9AAEF0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5400000" rotWithShape="0">
              <a:srgbClr val="000000">
                <a:alpha val="42745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30" name="Google Shape;689;p87"/>
          <p:cNvSpPr txBox="1">
            <a:spLocks noChangeArrowheads="1"/>
          </p:cNvSpPr>
          <p:nvPr/>
        </p:nvSpPr>
        <p:spPr bwMode="auto">
          <a:xfrm>
            <a:off x="1518048" y="285752"/>
            <a:ext cx="612100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 anchor="ctr"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buSzPts val="3300"/>
              <a:buFont typeface="Palatino Linotype" pitchFamily="18" charset="0"/>
              <a:buNone/>
            </a:pPr>
            <a:r>
              <a:rPr lang="en-US" altLang="ru-RU" sz="3300" dirty="0">
                <a:latin typeface="Palatino Linotype" pitchFamily="18" charset="0"/>
                <a:sym typeface="Palatino Linotype" pitchFamily="18" charset="0"/>
              </a:rPr>
              <a:t>https://znaemigraem.ru/</a:t>
            </a:r>
            <a:endParaRPr lang="ru-RU" altLang="ru-RU" sz="3300" dirty="0">
              <a:latin typeface="Palatino Linotype" pitchFamily="18" charset="0"/>
              <a:sym typeface="Palatino Linotype" pitchFamily="18" charset="0"/>
            </a:endParaRPr>
          </a:p>
        </p:txBody>
      </p:sp>
      <p:sp>
        <p:nvSpPr>
          <p:cNvPr id="154631" name="Google Shape;690;p87"/>
          <p:cNvSpPr txBox="1">
            <a:spLocks noChangeArrowheads="1"/>
          </p:cNvSpPr>
          <p:nvPr/>
        </p:nvSpPr>
        <p:spPr bwMode="auto">
          <a:xfrm>
            <a:off x="5470405" y="5639129"/>
            <a:ext cx="1959769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/>
          <a:lstStyle>
            <a:lvl1pPr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7030A0"/>
              </a:buClr>
              <a:buSzPts val="1600"/>
              <a:buFont typeface="Palatino Linotype" pitchFamily="18" charset="0"/>
              <a:buNone/>
            </a:pPr>
            <a:r>
              <a:rPr lang="ru-RU" altLang="ru-RU" sz="1600" b="1" i="1" dirty="0">
                <a:solidFill>
                  <a:srgbClr val="7030A0"/>
                </a:solidFill>
                <a:latin typeface="Palatino Linotype" pitchFamily="18" charset="0"/>
                <a:sym typeface="Palatino Linotype" pitchFamily="18" charset="0"/>
              </a:rPr>
              <a:t>С эл. приложением!</a:t>
            </a:r>
            <a:endParaRPr lang="ru-RU" alt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421285" cy="49475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7A5FDF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7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нужны </a:t>
            </a:r>
            <a:r>
              <a:rPr lang="ru-RU" dirty="0" err="1" smtClean="0"/>
              <a:t>Друдлы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dirty="0" err="1"/>
              <a:t>Друдлы</a:t>
            </a:r>
            <a:r>
              <a:rPr lang="ru-RU" dirty="0"/>
              <a:t> это: </a:t>
            </a:r>
            <a:r>
              <a:rPr lang="ru-RU" dirty="0" smtClean="0"/>
              <a:t>приятное </a:t>
            </a:r>
            <a:r>
              <a:rPr lang="ru-RU" dirty="0"/>
              <a:t>время препровождения, как при разгадывании кроссворда или других головоломок – скрасит минуты ожидания, поможет переключиться. Развитие творческих способностей, интеллекта и умения подойти к ситуации с разных сторон – пригодится в жизни и бизнесе. </a:t>
            </a:r>
            <a:r>
              <a:rPr lang="ru-RU" dirty="0" smtClean="0"/>
              <a:t> Сохранение </a:t>
            </a:r>
            <a:r>
              <a:rPr lang="ru-RU" dirty="0"/>
              <a:t>ясности ума в пенсионном возрасте – поможет в отношениях с младшим поколением и продлит жизнь. Тестирование интеллектуальных и психологических особенностей человека – поможет лучше узнать себя, своих друзей и </a:t>
            </a:r>
            <a:r>
              <a:rPr lang="ru-RU" dirty="0" smtClean="0"/>
              <a:t>близких.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316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использовать </a:t>
            </a:r>
            <a:r>
              <a:rPr lang="ru-RU" dirty="0" err="1"/>
              <a:t>друдлы</a:t>
            </a:r>
            <a:r>
              <a:rPr lang="ru-RU" dirty="0"/>
              <a:t> в обучении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стать не только развлечением для взрослых и детей, но и хорошим способом визуализировать, запоминать сложную информацию, развивать воображение. Вот несколько идей, как использовать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онлайн- и офлайн-обучении.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288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детей</a:t>
            </a:r>
            <a:br>
              <a:rPr lang="ru-RU" dirty="0"/>
            </a:br>
            <a:r>
              <a:rPr lang="ru-RU" dirty="0"/>
              <a:t>Включение внимания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Друдл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поможет детям сосредоточиться перед началом занятия. Нарисуйте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друдл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доске, на бумаге чёрным маркером — и попросите детей рассказать о том, что они видят на картинке.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включится даже у тех, кто ещё не совсем проснулся или, наоборот, не отошёл после бурной игры. Заодно дети потренируют воображение. В случае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друдлами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бывает неправильных ответов, детям будет интересно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самовыражаться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проявлять свободу мышления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28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такое </a:t>
            </a:r>
            <a:r>
              <a:rPr lang="ru-RU" dirty="0" err="1" smtClean="0"/>
              <a:t>друдлы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ru-RU" dirty="0" err="1"/>
              <a:t>Друдлы</a:t>
            </a:r>
            <a:r>
              <a:rPr lang="ru-RU" dirty="0"/>
              <a:t> (или по-английски </a:t>
            </a:r>
            <a:r>
              <a:rPr lang="ru-RU" dirty="0" err="1"/>
              <a:t>droodles</a:t>
            </a:r>
            <a:r>
              <a:rPr lang="ru-RU" dirty="0"/>
              <a:t>) – это интересное изобретение американского автора-юмориста Роджера Прайса и креативного продюсера Леонарда Стерна, предложенное ими в 1950-х годах. Название </a:t>
            </a:r>
            <a:r>
              <a:rPr lang="ru-RU" dirty="0" err="1"/>
              <a:t>droodle</a:t>
            </a:r>
            <a:r>
              <a:rPr lang="ru-RU" dirty="0"/>
              <a:t> происходит, как комбинация трех слов "</a:t>
            </a:r>
            <a:r>
              <a:rPr lang="ru-RU" dirty="0" err="1"/>
              <a:t>doodle</a:t>
            </a:r>
            <a:r>
              <a:rPr lang="ru-RU" dirty="0"/>
              <a:t>" (каракули), "</a:t>
            </a:r>
            <a:r>
              <a:rPr lang="ru-RU" dirty="0" err="1"/>
              <a:t>drawing</a:t>
            </a:r>
            <a:r>
              <a:rPr lang="ru-RU" dirty="0"/>
              <a:t>" (рисунок) и "</a:t>
            </a:r>
            <a:r>
              <a:rPr lang="ru-RU" dirty="0" err="1"/>
              <a:t>riddle</a:t>
            </a:r>
            <a:r>
              <a:rPr lang="ru-RU" dirty="0"/>
              <a:t>" (загадка).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dirty="0" err="1"/>
              <a:t>Друдлы</a:t>
            </a:r>
            <a:r>
              <a:rPr lang="ru-RU" dirty="0"/>
              <a:t> стали популярны в США после того, как американский комик Роджер Прайс в 1953 году издал книгу </a:t>
            </a:r>
            <a:r>
              <a:rPr lang="ru-RU" dirty="0" err="1"/>
              <a:t>Droodles</a:t>
            </a:r>
            <a:r>
              <a:rPr lang="ru-RU" dirty="0"/>
              <a:t> с собранием простых картинок, смысл которых нужно придумать самому. Автор снабдил рисунки смешными и неожиданными подписями, чтобы подтолкнуть читателя к самостоятельному и творческому поиску смыслов. Книгу быстро раскупили, а потом много раз переиздавали, добавляя новые </a:t>
            </a:r>
            <a:r>
              <a:rPr lang="ru-RU" dirty="0" err="1"/>
              <a:t>друдлы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915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DR\Downloads\v916-nunny-6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0" b="16491"/>
          <a:stretch/>
        </p:blipFill>
        <p:spPr bwMode="auto">
          <a:xfrm>
            <a:off x="185339" y="1704637"/>
            <a:ext cx="8699051" cy="36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542" y="404664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latin typeface="Comic Sans MS" panose="030F0702030302020204" pitchFamily="66" charset="0"/>
              </a:rPr>
              <a:t>Воображение важнее знания.</a:t>
            </a:r>
            <a:br>
              <a:rPr lang="ru-RU" b="1" dirty="0">
                <a:latin typeface="Comic Sans MS" panose="030F0702030302020204" pitchFamily="66" charset="0"/>
              </a:rPr>
            </a:br>
            <a:r>
              <a:rPr lang="ru-RU" b="1" dirty="0">
                <a:latin typeface="Comic Sans MS" panose="030F0702030302020204" pitchFamily="66" charset="0"/>
              </a:rPr>
              <a:t>Альберт Эйнштейн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89240"/>
            <a:ext cx="8208912" cy="1008112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>
                <a:solidFill>
                  <a:schemeClr val="tx1"/>
                </a:solidFill>
                <a:latin typeface="Comic Sans MS" panose="030F0702030302020204" pitchFamily="66" charset="0"/>
              </a:rPr>
              <a:t>Знания ограничены, тогда как воображение </a:t>
            </a:r>
            <a:r>
              <a:rPr lang="ru-RU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охватывает целый </a:t>
            </a:r>
            <a:r>
              <a:rPr lang="ru-RU" sz="11200" dirty="0">
                <a:solidFill>
                  <a:schemeClr val="tx1"/>
                </a:solidFill>
                <a:latin typeface="Comic Sans MS" panose="030F0702030302020204" pitchFamily="66" charset="0"/>
              </a:rPr>
              <a:t>мир, стимулируя прогресс, порождая эволюцию</a:t>
            </a:r>
            <a:r>
              <a:rPr lang="ru-RU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61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8064896" cy="596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Есть три версии происхождения английского слова </a:t>
            </a:r>
            <a:r>
              <a:rPr lang="ru-RU" sz="3200" b="1" u="sng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droodle</a:t>
            </a:r>
            <a:r>
              <a:rPr lang="ru-RU" sz="3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:</a:t>
            </a:r>
            <a:endParaRPr lang="en-US" sz="3200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lvl="0" algn="ctr" fontAlgn="base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u="sng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doodle</a:t>
            </a:r>
            <a:r>
              <a:rPr lang="ru-RU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(</a:t>
            </a:r>
            <a:r>
              <a:rPr lang="ru-RU" sz="3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каракули</a:t>
            </a:r>
            <a:r>
              <a:rPr lang="ru-RU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) + </a:t>
            </a:r>
            <a:r>
              <a:rPr lang="ru-RU" sz="3200" u="sng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riddle</a:t>
            </a:r>
            <a:r>
              <a:rPr lang="ru-RU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(</a:t>
            </a:r>
            <a:r>
              <a:rPr lang="ru-RU" sz="3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загадка</a:t>
            </a:r>
            <a:r>
              <a:rPr lang="ru-RU" sz="3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);</a:t>
            </a:r>
            <a:endParaRPr lang="en-US" sz="3200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32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lvl="0" algn="ctr" fontAlgn="base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u="sng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doodle</a:t>
            </a:r>
            <a:r>
              <a:rPr lang="ru-RU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+ </a:t>
            </a:r>
            <a:r>
              <a:rPr lang="ru-RU" sz="3200" u="sng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drool</a:t>
            </a:r>
            <a:r>
              <a:rPr lang="ru-RU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US" sz="3200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lvl="0" algn="ctr" fontAlgn="base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(</a:t>
            </a:r>
            <a:r>
              <a:rPr lang="ru-RU" sz="3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пускать слюни, нести чепуху</a:t>
            </a:r>
            <a:r>
              <a:rPr lang="ru-RU" sz="3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);</a:t>
            </a:r>
            <a:endParaRPr lang="en-US" sz="3200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lvl="0" algn="just" fontAlgn="base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32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lvl="0" algn="ctr" fontAlgn="base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u="sng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doodle</a:t>
            </a:r>
            <a:r>
              <a:rPr lang="ru-RU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+ </a:t>
            </a:r>
            <a:r>
              <a:rPr lang="ru-RU" sz="3200" u="sng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drawing</a:t>
            </a:r>
            <a:r>
              <a:rPr lang="ru-RU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US" sz="3200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lvl="0" algn="ctr" fontAlgn="base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(</a:t>
            </a:r>
            <a:r>
              <a:rPr lang="ru-RU" sz="3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рисунок, рисование</a:t>
            </a:r>
            <a:r>
              <a:rPr lang="ru-RU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).</a:t>
            </a:r>
            <a:endParaRPr lang="ru-RU" sz="32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5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же дает педагогу техника </a:t>
            </a:r>
            <a:r>
              <a:rPr lang="ru-RU" dirty="0" err="1" smtClean="0"/>
              <a:t>Друдлы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-способствует </a:t>
            </a:r>
            <a:r>
              <a:rPr lang="ru-RU" dirty="0"/>
              <a:t>развитию образного мышления, как у взрослых, так и у детей; развивает воображение, креативное мышление; творческие способности моих воспитанников и учит мыслить не стандартно. </a:t>
            </a:r>
            <a:r>
              <a:rPr lang="ru-RU" dirty="0" smtClean="0"/>
              <a:t> Техника </a:t>
            </a:r>
            <a:r>
              <a:rPr lang="ru-RU" dirty="0"/>
              <a:t>так же позволяет лучше осознать психологию ребенка (на картинках можно увидеть то, что ему близко по духу, по настроению на данный момент). - повышение профессиональной компетенции педагогов в развитии речи и творческих способностей детей дошкольного </a:t>
            </a:r>
            <a:r>
              <a:rPr lang="ru-RU" dirty="0" smtClean="0"/>
              <a:t>возраста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95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дает ребенку: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– развитие образного мышления, как у взрослых, так и у детей;</a:t>
            </a:r>
          </a:p>
          <a:p>
            <a:pPr marL="0" indent="0">
              <a:buNone/>
            </a:pPr>
            <a:r>
              <a:rPr lang="ru-RU" dirty="0"/>
              <a:t>– развитие креативного воображения «Я учусь видеть необычное в обычном»;</a:t>
            </a:r>
          </a:p>
          <a:p>
            <a:pPr marL="0" indent="0">
              <a:buNone/>
            </a:pPr>
            <a:r>
              <a:rPr lang="ru-RU" dirty="0"/>
              <a:t>– развитие речи, когда я рисую, я думаю и проговариваю то, что рисую. Если заниматься </a:t>
            </a:r>
            <a:r>
              <a:rPr lang="ru-RU" dirty="0" err="1"/>
              <a:t>друдлами</a:t>
            </a:r>
            <a:r>
              <a:rPr lang="ru-RU" dirty="0"/>
              <a:t> в паре со своим ребенком без общения просто не обойтись. Вы стараетесь обговорить линии, фигуры, задаете вопросы: «На что похоже?», «А что ты здесь дорисуешь?», «А какого цвета это будет?». Ребенок отвечает, проговаривает слова, звуки.</a:t>
            </a:r>
          </a:p>
          <a:p>
            <a:pPr marL="0" indent="0">
              <a:buNone/>
            </a:pPr>
            <a:r>
              <a:rPr lang="ru-RU" dirty="0"/>
              <a:t>- поиск новых рациональных средств, форм и методов речевого и творческого развития дошкольников.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65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креативно расшифровать «</a:t>
            </a:r>
            <a:r>
              <a:rPr lang="ru-RU" dirty="0" err="1"/>
              <a:t>Друдл</a:t>
            </a:r>
            <a:r>
              <a:rPr lang="ru-RU" dirty="0"/>
              <a:t>»: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1. Составить ассоциативные ряды;</a:t>
            </a:r>
          </a:p>
          <a:p>
            <a:pPr marL="0" indent="0">
              <a:buNone/>
            </a:pPr>
            <a:r>
              <a:rPr lang="ru-RU" dirty="0"/>
              <a:t>2. Посмотреть на рисунок под разными углами, повернуть его на один бок или на другой, посмотреть вид сверху или снизу;</a:t>
            </a:r>
          </a:p>
          <a:p>
            <a:pPr marL="0" indent="0">
              <a:buNone/>
            </a:pPr>
            <a:r>
              <a:rPr lang="ru-RU" dirty="0"/>
              <a:t>3. Некоторые части рисунка представить объемными;</a:t>
            </a:r>
          </a:p>
          <a:p>
            <a:pPr marL="0" indent="0">
              <a:buNone/>
            </a:pPr>
            <a:r>
              <a:rPr lang="ru-RU" dirty="0"/>
              <a:t>4. Соотносить с абстрактным рисунком привычные объекты и наделять их невероятными способностями.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40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Результаты, которые достигаются благодаря данной технике: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1. Развитие у детей образного и логического мышления.</a:t>
            </a:r>
          </a:p>
          <a:p>
            <a:pPr marL="0" indent="0">
              <a:buNone/>
            </a:pPr>
            <a:r>
              <a:rPr lang="ru-RU" dirty="0"/>
              <a:t>2. Расширение сознания, снижение боязни проявлять инициативу.</a:t>
            </a:r>
          </a:p>
          <a:p>
            <a:pPr marL="0" indent="0">
              <a:buNone/>
            </a:pPr>
            <a:r>
              <a:rPr lang="ru-RU" dirty="0"/>
              <a:t>3. Снижение уровня тревожности из-за боязни неправильных ответов. Все ответы детей принимаются.</a:t>
            </a:r>
          </a:p>
          <a:p>
            <a:pPr marL="0" indent="0">
              <a:buNone/>
            </a:pPr>
            <a:r>
              <a:rPr lang="ru-RU" dirty="0"/>
              <a:t>4. Повышение интеллектуального уровня.</a:t>
            </a:r>
          </a:p>
          <a:p>
            <a:pPr marL="0" indent="0">
              <a:buNone/>
            </a:pPr>
            <a:r>
              <a:rPr lang="ru-RU" dirty="0"/>
              <a:t>5. Развитие воображения.</a:t>
            </a:r>
          </a:p>
          <a:p>
            <a:pPr marL="0" indent="0">
              <a:buNone/>
            </a:pPr>
            <a:r>
              <a:rPr lang="ru-RU" dirty="0"/>
              <a:t>6. Развитие коммуникативных навыков и речи в целом, т. к. когда я рисую, то проговариваю то, что я рисую.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04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DR\Downloads\v916-nunny-6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3" b="16712"/>
          <a:stretch/>
        </p:blipFill>
        <p:spPr bwMode="auto">
          <a:xfrm>
            <a:off x="2483768" y="4869160"/>
            <a:ext cx="4526786" cy="187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628800"/>
            <a:ext cx="3595426" cy="230425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utre 1"/>
          <p:cNvPicPr/>
          <p:nvPr/>
        </p:nvPicPr>
        <p:blipFill>
          <a:blip r:embed="rId3"/>
          <a:stretch/>
        </p:blipFill>
        <p:spPr>
          <a:xfrm>
            <a:off x="2483768" y="419080"/>
            <a:ext cx="4382770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1088</Words>
  <Application>Microsoft Office PowerPoint</Application>
  <PresentationFormat>Экран (4:3)</PresentationFormat>
  <Paragraphs>109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Bad Script</vt:lpstr>
      <vt:lpstr>Calibri</vt:lpstr>
      <vt:lpstr>Comic Sans MS</vt:lpstr>
      <vt:lpstr>Palatino Linotype</vt:lpstr>
      <vt:lpstr>Symbol</vt:lpstr>
      <vt:lpstr>Times New Roman</vt:lpstr>
      <vt:lpstr>Wingdings</vt:lpstr>
      <vt:lpstr>Тема Office</vt:lpstr>
      <vt:lpstr>«Техника друдлы -как средство развития речи и творческих способностей детей дошкольного возраста».</vt:lpstr>
      <vt:lpstr>Цель: повышение мотивации у педагогов к использованию технологии «друдл»</vt:lpstr>
      <vt:lpstr>Что же такое друдлы?</vt:lpstr>
      <vt:lpstr>Презентация PowerPoint</vt:lpstr>
      <vt:lpstr>Что же дает педагогу техника Друдлы:</vt:lpstr>
      <vt:lpstr>Что дает ребенку:</vt:lpstr>
      <vt:lpstr>Как креативно расшифровать «Друдл»:</vt:lpstr>
      <vt:lpstr>Результаты, которые достигаются благодаря данной технике:</vt:lpstr>
      <vt:lpstr>Презентация PowerPoint</vt:lpstr>
      <vt:lpstr>ПРИМЕРЫ ДРУДЛОВ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ЭТО?</vt:lpstr>
      <vt:lpstr>Возможно это:</vt:lpstr>
      <vt:lpstr>Презентация PowerPoint</vt:lpstr>
      <vt:lpstr>Презентация PowerPoint</vt:lpstr>
      <vt:lpstr>Упражнение «Что за зверь (кухонный предмет и т.п.)</vt:lpstr>
      <vt:lpstr>Презентация PowerPoint</vt:lpstr>
      <vt:lpstr>Упражнение «Дорисуй картинку»</vt:lpstr>
      <vt:lpstr>Презентация PowerPoint</vt:lpstr>
      <vt:lpstr>Упражнение «Нарисуй друдл и придумай название»</vt:lpstr>
      <vt:lpstr>Для взрослых Неформальное знакомство</vt:lpstr>
      <vt:lpstr>Развитие креативности «Что получится?»</vt:lpstr>
      <vt:lpstr>Презентация PowerPoint</vt:lpstr>
      <vt:lpstr>Зачем нужны Друдлы?</vt:lpstr>
      <vt:lpstr>Как использовать друдлы в обучении</vt:lpstr>
      <vt:lpstr>Для детей Включение внимания</vt:lpstr>
      <vt:lpstr>Воображение важнее знания. Альберт Эйнштейн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PANDR</dc:creator>
  <cp:lastModifiedBy>Беляевы</cp:lastModifiedBy>
  <cp:revision>82</cp:revision>
  <dcterms:created xsi:type="dcterms:W3CDTF">2023-02-11T17:26:51Z</dcterms:created>
  <dcterms:modified xsi:type="dcterms:W3CDTF">2024-02-12T13:41:15Z</dcterms:modified>
</cp:coreProperties>
</file>